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3"/>
  </p:notesMasterIdLst>
  <p:sldIdLst>
    <p:sldId id="289" r:id="rId2"/>
    <p:sldId id="290" r:id="rId3"/>
    <p:sldId id="291" r:id="rId4"/>
    <p:sldId id="292" r:id="rId5"/>
    <p:sldId id="293" r:id="rId6"/>
    <p:sldId id="294" r:id="rId7"/>
    <p:sldId id="295" r:id="rId8"/>
    <p:sldId id="296" r:id="rId9"/>
    <p:sldId id="297" r:id="rId10"/>
    <p:sldId id="298" r:id="rId11"/>
    <p:sldId id="299" r:id="rId12"/>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4" autoAdjust="0"/>
    <p:restoredTop sz="85560" autoAdjust="0"/>
  </p:normalViewPr>
  <p:slideViewPr>
    <p:cSldViewPr>
      <p:cViewPr varScale="1">
        <p:scale>
          <a:sx n="67" d="100"/>
          <a:sy n="67" d="100"/>
        </p:scale>
        <p:origin x="124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04.05.2021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04.05.2021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04.05.2021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04.05.2021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04.05.2021</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04.05.2021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04.05.2021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04.05.2021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04.05.2021</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04.05.2021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04.05.2021</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04.05.2021</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04.05.2021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lnSpcReduction="1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gn="just">
              <a:lnSpc>
                <a:spcPct val="115000"/>
              </a:lnSpc>
              <a:spcAft>
                <a:spcPts val="1000"/>
              </a:spcAft>
              <a:buNone/>
            </a:pPr>
            <a:r>
              <a:rPr lang="kk-KZ" sz="3600" b="1" dirty="0">
                <a:latin typeface="Times New Roman" panose="02020603050405020304" pitchFamily="18" charset="0"/>
                <a:ea typeface="Calibri" panose="020F0502020204030204" pitchFamily="34" charset="0"/>
                <a:cs typeface="Times New Roman" panose="02020603050405020304" pitchFamily="18" charset="0"/>
              </a:rPr>
              <a:t>	</a:t>
            </a: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Аналитикалық химия әдістерінің соңғы жетістіктері</a:t>
            </a: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spcBef>
                <a:spcPts val="0"/>
              </a:spcBef>
              <a:buNone/>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78BDF44-9733-4C8A-8DC7-A4493CE13BA9}"/>
              </a:ext>
            </a:extLst>
          </p:cNvPr>
          <p:cNvSpPr>
            <a:spLocks noGrp="1"/>
          </p:cNvSpPr>
          <p:nvPr>
            <p:ph sz="quarter" idx="1"/>
          </p:nvPr>
        </p:nvSpPr>
        <p:spPr>
          <a:xfrm>
            <a:off x="457200" y="332656"/>
            <a:ext cx="8147248" cy="6141296"/>
          </a:xfrm>
        </p:spPr>
        <p:txBody>
          <a:bodyPr>
            <a:normAutofit fontScale="92500" lnSpcReduction="20000"/>
          </a:bodyPr>
          <a:lstStyle/>
          <a:p>
            <a:pPr marL="0" lvl="0" indent="457200" algn="just">
              <a:lnSpc>
                <a:spcPct val="110000"/>
              </a:lnSpc>
              <a:spcBef>
                <a:spcPts val="0"/>
              </a:spcBef>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600" b="1" dirty="0">
                <a:effectLst/>
                <a:latin typeface="Times New Roman" panose="02020603050405020304" pitchFamily="18" charset="0"/>
                <a:ea typeface="Calibri" panose="020F0502020204030204" pitchFamily="34" charset="0"/>
                <a:cs typeface="Times New Roman" panose="02020603050405020304" pitchFamily="18" charset="0"/>
              </a:rPr>
              <a:t>Анализ  дәлдігін  және  оның  сезімталдығын  арттыру. </a:t>
            </a: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Аналитикалық  химиядағы әдістердің дамуы түрлі қиындықтарды  шешу жолында әртүрлі  шешім  табады. Анализ  нәтижесінің  жоғары  дәлдігін  қамтамасыз  ету  қиындығына  байланысты   дүркін-дүркін  тоқырау  бақыланады. Соңғы  онжылдықта  бұл  бағытта  ешқандай  дерлік  жаңалық  болған  жоқ.</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	Анықтау  шегін  төмендету  жұмыстары  тек  белгілі  бір  жағдай  үшін  ғана  жасалады. Бұл  қиындықты  шешу  үшін  әдетте  анықталатын  компоненттердің  фондық  құрамы  кедергі  жасайды. Ерекше  жағдайларда  жоғары  сезімталдылыққа  жетуге  болады, мысалы  жоғары  дәлдікпен шешілген, алдын-ала  көпсатылы  концентрленетін  хромато-масспектрометрия  әдісімен  диоксиндерді  тотықтыру  немесе  "жылы-жай"  жағдайында  кейбір  сілтілік  металдарды  лазерлі  спектроскопиялық  әдістермен  анықтау және т.б.</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EF49999A-BFFF-4AC6-85E4-6B7214A0F9DE}"/>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316967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2E7FE7-CC7F-42DB-952B-8EFAD9284884}"/>
              </a:ext>
            </a:extLst>
          </p:cNvPr>
          <p:cNvSpPr>
            <a:spLocks noGrp="1"/>
          </p:cNvSpPr>
          <p:nvPr>
            <p:ph sz="quarter" idx="1"/>
          </p:nvPr>
        </p:nvSpPr>
        <p:spPr>
          <a:xfrm>
            <a:off x="457200" y="260648"/>
            <a:ext cx="8003232" cy="6213304"/>
          </a:xfrm>
        </p:spPr>
        <p:txBody>
          <a:bodyPr>
            <a:normAutofit fontScale="92500" lnSpcReduction="20000"/>
          </a:bodyPr>
          <a:lstStyle/>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Белгілі бір жылдар аралығында америкалық химия қоғамының баспасы шығаратын «Analytical Chemistry» журналы аналитикалық химия саласындағы жетістіктер, жаңа әдістер туралы мақалалар шығарып тұрады. Сондай мәліметтерге сүйене отырып, төменде мағынасы зор, әлі де жетілдіруді қажет ететін әдістер тізімін ұсынғым келеді: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1 Жазықтықты хроматорграфия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2 Жоғары критикалық флюидті хроматография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3 Сұйық хроматография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4 Газды хроматография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5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Индуктивт</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і плазмалы байланысқан масс спектрометрия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6 Оптикалы химиялық сенсорлар және биоменсорлар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8 Қатты фазалы спектроскопия (ЯМР)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9 Рентгенді спектроскопия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10 Талдаудың термиялық әдістері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spcAft>
                <a:spcPts val="10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11 Хемометрика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0E30F75-9316-4116-8CA2-55B8F8C37294}"/>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4268181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64B1345-450F-4283-9F2E-D235B106CECF}"/>
              </a:ext>
            </a:extLst>
          </p:cNvPr>
          <p:cNvSpPr>
            <a:spLocks noGrp="1"/>
          </p:cNvSpPr>
          <p:nvPr>
            <p:ph sz="quarter" idx="1"/>
          </p:nvPr>
        </p:nvSpPr>
        <p:spPr>
          <a:xfrm>
            <a:off x="457200" y="404664"/>
            <a:ext cx="7931224" cy="6069288"/>
          </a:xfrm>
        </p:spPr>
        <p:txBody>
          <a:bodyPr>
            <a:normAutofit fontScale="70000" lnSpcReduction="20000"/>
          </a:bodyPr>
          <a:lstStyle/>
          <a:p>
            <a:pPr marL="0" indent="457200" algn="just">
              <a:lnSpc>
                <a:spcPct val="110000"/>
              </a:lnSpc>
              <a:spcBef>
                <a:spcPts val="0"/>
              </a:spcBef>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457200" algn="just">
              <a:lnSpc>
                <a:spcPct val="110000"/>
              </a:lnSpc>
              <a:spcBef>
                <a:spcPts val="0"/>
              </a:spcBef>
              <a:buNone/>
            </a:pPr>
            <a:r>
              <a:rPr lang="kk-KZ" sz="3000" b="1" dirty="0">
                <a:effectLst/>
                <a:latin typeface="Times New Roman" panose="02020603050405020304" pitchFamily="18" charset="0"/>
                <a:ea typeface="Calibri" panose="020F0502020204030204" pitchFamily="34" charset="0"/>
                <a:cs typeface="Times New Roman" panose="02020603050405020304" pitchFamily="18" charset="0"/>
              </a:rPr>
              <a:t>"Дәл сол орында"  талдау.</a:t>
            </a:r>
            <a:r>
              <a:rPr lang="kk-KZ" sz="3000" dirty="0">
                <a:effectLst/>
                <a:latin typeface="Times New Roman" panose="02020603050405020304" pitchFamily="18" charset="0"/>
                <a:ea typeface="Calibri" panose="020F0502020204030204" pitchFamily="34" charset="0"/>
                <a:cs typeface="Times New Roman" panose="02020603050405020304" pitchFamily="18" charset="0"/>
              </a:rPr>
              <a:t> Лабораториялық  анализден  зерттелетін объект  орналасқан  жердегі  талдауға  масштабты  ауысу  байқалады.</a:t>
            </a:r>
            <a:endParaRPr lang="ru-RU"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3000" dirty="0">
                <a:effectLst/>
                <a:latin typeface="Times New Roman" panose="02020603050405020304" pitchFamily="18" charset="0"/>
                <a:ea typeface="Calibri" panose="020F0502020204030204" pitchFamily="34" charset="0"/>
                <a:cs typeface="Times New Roman" panose="02020603050405020304" pitchFamily="18" charset="0"/>
              </a:rPr>
              <a:t>	"Дәл сол орында"  талдаудың  көптеген  артықшылықтары  бар. Мұнда  уақыт  және  үлгіні  лабораторияға  жеткізуге  кететін  заттар  үнемделеді. Бұл  анализ   кезінде тәжірибе  жүргізушінің  квалификациясына  талаптар  азаяды, себебі  мұнда  қарапайым  әдістер  қолданылады. Есте сақтайтын  нәрсе, кейбір  анализдер  стационарлы  лабораторияларда  орындалмайды  немесе  дұрыс  нәтиже  бермейді, себебі  зерттелетін  компоненттердің  өмір  сүру  формалары  өзгеріп  кетеді. "Дәл сол орында"  анализі  реалды  уақыт  режимінде  жүргізіледі; ол  көп  уақыт  күтпей  зиянды  көздерді  жоюға  мүмкіндік  береді.</a:t>
            </a:r>
            <a:endParaRPr lang="ru-RU"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3000" dirty="0">
                <a:effectLst/>
                <a:latin typeface="Times New Roman" panose="02020603050405020304" pitchFamily="18" charset="0"/>
                <a:ea typeface="Calibri" panose="020F0502020204030204" pitchFamily="34" charset="0"/>
                <a:cs typeface="Times New Roman" panose="02020603050405020304" pitchFamily="18" charset="0"/>
              </a:rPr>
              <a:t>	Стационарлы лабораторияның  рөлі төмендеп, "дәл сол орында" анализінің маңызы арту керек. "Далалық" аналитикалық әдістердің өмірлік маңызы зор. Аналитикалық химияның, аналитикалық аспап жасау және соған жақын салалардың жетістіктері осындай талдау түрін қолдану мүмкіндіктерін туғызуда. </a:t>
            </a:r>
            <a:endParaRPr lang="ru-RU" sz="3000" dirty="0">
              <a:latin typeface="Times New Roman" panose="02020603050405020304" pitchFamily="18"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id="{32F96EF6-A204-4E60-9646-24F15F9EA3EC}"/>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383516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CF9A2B3-E4C6-450B-9803-4D41A768EFA3}"/>
              </a:ext>
            </a:extLst>
          </p:cNvPr>
          <p:cNvSpPr>
            <a:spLocks noGrp="1"/>
          </p:cNvSpPr>
          <p:nvPr>
            <p:ph sz="quarter" idx="1"/>
          </p:nvPr>
        </p:nvSpPr>
        <p:spPr>
          <a:xfrm>
            <a:off x="457200" y="404664"/>
            <a:ext cx="7859216" cy="6069288"/>
          </a:xfrm>
        </p:spPr>
        <p:txBody>
          <a:bodyPr>
            <a:normAutofit fontScale="85000" lnSpcReduction="10000"/>
          </a:bodyPr>
          <a:lstStyle/>
          <a:p>
            <a:pPr marL="457200" indent="0" algn="just">
              <a:lnSpc>
                <a:spcPct val="115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"Дәл сол орында" талдау орындау үщін түрлі тәсілдер қолданылады. Олар автокөліктердегі, қайықтағы, ұшақтағы көшпелі лабораториялар болуы мүмкін. Бұндай жағдайда қарапайым лабораториялық әдістер және сәйкес құралдар қолданылады. Сонымен қатар құралдарды вибрацияға, шаңға төзімді етіп жасайды және желілік қуат көздерін аккумуляторлы немесе батарейкалы көздерге алмастырады. Осындай көліктегі лабораторияларды бірнеше фирма шығарады. Санкт – Петербургте қайықтағы лаборатория бар, Москвада - көліктегі лаборатория, оған қоса аэрозольді анализдеу үшін ұшақ-лаборатория жоспарланған. АҚШ-та "On-site Instruments,Inc." фирмасы ұялы немесе оңтайлы лабораторияларды жалға береді.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15000"/>
              </a:lnSpc>
              <a:spcAft>
                <a:spcPts val="10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Тағы бір прибор – ол батарейкалы қолайлы көшпелі аналитикалық прибор, әдетте монофункционалды, яғни тек бір затты анықтауға арналған. Соңғы кездері көпфункциялы көшпелі құралдар, мысалы хроматографтар жасалынып шығарылуда. Мұндай құралдар көп  жасалуда және олардың түрі әр алуан, кеңінен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5CBDE75D-35EC-4ED2-AED5-E72BEC07E5F1}"/>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171254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3B0DEA7-2534-4AFB-96FD-A2A8353E4A2C}"/>
              </a:ext>
            </a:extLst>
          </p:cNvPr>
          <p:cNvSpPr>
            <a:spLocks noGrp="1"/>
          </p:cNvSpPr>
          <p:nvPr>
            <p:ph sz="quarter" idx="1"/>
          </p:nvPr>
        </p:nvSpPr>
        <p:spPr>
          <a:xfrm>
            <a:off x="457200" y="332656"/>
            <a:ext cx="7859216" cy="6141296"/>
          </a:xfrm>
        </p:spPr>
        <p:txBody>
          <a:bodyPr>
            <a:normAutofit fontScale="92500" lnSpcReduction="20000"/>
          </a:bodyPr>
          <a:lstStyle/>
          <a:p>
            <a:pPr marL="0" indent="457200" algn="just">
              <a:lnSpc>
                <a:spcPct val="110000"/>
              </a:lnSpc>
              <a:spcBef>
                <a:spcPts val="0"/>
              </a:spcBef>
              <a:buNone/>
            </a:pPr>
            <a:r>
              <a:rPr lang="kk-KZ" sz="2400" b="1" dirty="0">
                <a:effectLst/>
                <a:latin typeface="Times New Roman" panose="02020603050405020304" pitchFamily="18" charset="0"/>
                <a:ea typeface="Calibri" panose="020F0502020204030204" pitchFamily="34" charset="0"/>
              </a:rPr>
              <a:t>	2 Шағындық (минитюризация). </a:t>
            </a:r>
            <a:r>
              <a:rPr lang="kk-KZ" sz="2400" dirty="0">
                <a:effectLst/>
                <a:latin typeface="Times New Roman" panose="02020603050405020304" pitchFamily="18" charset="0"/>
                <a:ea typeface="Calibri" panose="020F0502020204030204" pitchFamily="34" charset="0"/>
              </a:rPr>
              <a:t>Өлшенділердің, аликвоттың, анализге  қажетті  құрылғылардың  мөлшерінің  азаюы – аналитикалық  химияның  дамуының  үздіксіз  үрдісі. Бір – екі  буынның  өзін де  көптеген  жаңалықтар  болды, мысалы, макромасштабты  "сулы" химиялық  анализден  жартылай микро-  және микроанализге ауысу, ал ХХ  ғасырдың ортасында  микроскоп  көмегімен  ультрамикрохимиялық  анализ  техникасы  мен  әдістері  өңделген. "Инструменталды"   әдістер  де  дәл сондай сипатқа  ие. Соңғы  жылдардағы ең  қызық  және  перспективті  жетістіктер – ол бүтін, үлкен  құралдарды  микроэлектронды  чипке  орналастыруға  тырысу; әсіресе  ол капиллярлы  электрофорезге  және  ағынды-инжекторлы  анализге  қатысты. Мұнда  қиындықтар  көп, әсіресе  шағын детекторларды  ойлап  табуда, бірақ  оның  болашағы  зор. Кез  келген  аналитикалық  құралдарды  шағын  мөлшерге  ауыстыруға  ұмтылу  керек. Бұл  кезде  бірнеше  мақсатқа  қол  жеткізуге  болады. Яғни  құралдар  тасымалдауға  ыңғайлы және көшпелі  болады, сонымен  қатар  "далалық" аумақта, яғни зерттелетін  объектілер  ең  көп  кездесетін  аумақта  талдау  жүргізу  мүмкіндік  туады. </a:t>
            </a:r>
            <a:endParaRPr lang="ru-RU" dirty="0"/>
          </a:p>
        </p:txBody>
      </p:sp>
      <p:sp>
        <p:nvSpPr>
          <p:cNvPr id="4" name="Номер слайда 3">
            <a:extLst>
              <a:ext uri="{FF2B5EF4-FFF2-40B4-BE49-F238E27FC236}">
                <a16:creationId xmlns:a16="http://schemas.microsoft.com/office/drawing/2014/main" id="{CBDD0E24-86B6-41A8-9B8D-159FB2F04BB3}"/>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2108944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2F2CD91-25B5-4EEE-944C-8E313278164B}"/>
              </a:ext>
            </a:extLst>
          </p:cNvPr>
          <p:cNvSpPr>
            <a:spLocks noGrp="1"/>
          </p:cNvSpPr>
          <p:nvPr>
            <p:ph sz="quarter" idx="1"/>
          </p:nvPr>
        </p:nvSpPr>
        <p:spPr>
          <a:xfrm>
            <a:off x="457200" y="332656"/>
            <a:ext cx="7931224" cy="6141296"/>
          </a:xfrm>
        </p:spPr>
        <p:txBody>
          <a:bodyPr>
            <a:normAutofit fontScale="25000" lnSpcReduction="20000"/>
          </a:bodyPr>
          <a:lstStyle/>
          <a:p>
            <a:pPr marL="0" indent="457200" algn="just">
              <a:lnSpc>
                <a:spcPct val="120000"/>
              </a:lnSpc>
              <a:spcBef>
                <a:spcPts val="0"/>
              </a:spcBef>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7600" dirty="0">
                <a:effectLst/>
                <a:latin typeface="Times New Roman" panose="02020603050405020304" pitchFamily="18" charset="0"/>
                <a:ea typeface="Calibri" panose="020F0502020204030204" pitchFamily="34" charset="0"/>
                <a:cs typeface="Times New Roman" panose="02020603050405020304" pitchFamily="18" charset="0"/>
              </a:rPr>
              <a:t>Мысалы, геологиялық  объектілердің  анализі, өндірістік  және тұрғын  аумақтардағы, сонымен  қатар  шахтадағы  ауаны  анализдеу, қант және  ішімдік  үшін  қан  анализі, жарылғыш және улы  заттарды  анықтау  және агрохимиялық анализ, су  сапасын  бақылау. Шағын  құралдар  қарапайым  лабораторияларда  да  қолдануға  ыңғайлы, себебі олар  аз  орын  алады, энергияны, реактивтерді  аз   пайдаланады; сонымен  қатар  шағын  құралдар  арзан  болады. Осылайша  хроматографтардың  кішіреюін мысалға келтіруге болады. Ол  ұялы лабораториялар үшін  мысал болып  тұр, мысалы автокөлікте  және  қайықта; мұндай құралдарды   ластанған  су  қоймасында  анализ  жүргізу  немесе  төтенше  жағдайлар  кезінде – жарылыс, өрт  кездерінде  анализ  жүргізуге  болады. Көшпелі  хроматографтар  (- газды, ионды),  олар  жоғары  білімді  және  білікті  қызмет  етуді  талап  етеді.</a:t>
            </a:r>
            <a:endParaRPr lang="ru-RU" sz="7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7600" dirty="0">
                <a:effectLst/>
                <a:latin typeface="Times New Roman" panose="02020603050405020304" pitchFamily="18" charset="0"/>
                <a:ea typeface="Calibri" panose="020F0502020204030204" pitchFamily="34" charset="0"/>
                <a:cs typeface="Times New Roman" panose="02020603050405020304" pitchFamily="18" charset="0"/>
              </a:rPr>
              <a:t>	Шағындандыру  қиындықтары – шағын  және  миниприборлардың  қасиеттерін  қарапайым  стационарлы  лабораториялық  приборлар  деңгейінде  сақтап  қалу. Өкінішке  орай, шағындандыру  құралдың  мүмкіндіктерінің  төмендеуіне  алып  келеді. Хроматографты  алатын  болсақ, оны  кішірейтсек, оның  түтіктерінің бөлу қабілетінің  және  анықтау  шектерінің  нашарлауы  байқалады. Алайда  түтік  жасау  технологиясының  жетістіктері  қасиеттерінің  өзгерісін  азайтады.</a:t>
            </a:r>
            <a:endParaRPr lang="ru-RU" sz="7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FE57E17-DBB0-4B8D-873A-A5A15C9C3EC5}"/>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64691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A7F923-9108-42DB-92FA-A8F7EC777B29}"/>
              </a:ext>
            </a:extLst>
          </p:cNvPr>
          <p:cNvSpPr>
            <a:spLocks noGrp="1"/>
          </p:cNvSpPr>
          <p:nvPr>
            <p:ph sz="quarter" idx="1"/>
          </p:nvPr>
        </p:nvSpPr>
        <p:spPr>
          <a:xfrm>
            <a:off x="457200" y="188640"/>
            <a:ext cx="7931224" cy="6285312"/>
          </a:xfrm>
        </p:spPr>
        <p:txBody>
          <a:bodyPr>
            <a:normAutofit fontScale="25000" lnSpcReduction="20000"/>
          </a:bodyPr>
          <a:lstStyle/>
          <a:p>
            <a:pPr marL="0" indent="457200" algn="just">
              <a:lnSpc>
                <a:spcPct val="120000"/>
              </a:lnSpc>
              <a:spcBef>
                <a:spcPts val="0"/>
              </a:spcBef>
              <a:buNone/>
            </a:pPr>
            <a:r>
              <a:rPr lang="kk-KZ" sz="2400" b="1" dirty="0">
                <a:effectLst/>
                <a:latin typeface="Times New Roman" panose="02020603050405020304" pitchFamily="18" charset="0"/>
                <a:ea typeface="Calibri" panose="020F0502020204030204" pitchFamily="34" charset="0"/>
              </a:rPr>
              <a:t>	</a:t>
            </a:r>
          </a:p>
          <a:p>
            <a:pPr marL="0" indent="457200" algn="just">
              <a:lnSpc>
                <a:spcPct val="120000"/>
              </a:lnSpc>
              <a:spcBef>
                <a:spcPts val="0"/>
              </a:spcBef>
              <a:buNone/>
            </a:pPr>
            <a:r>
              <a:rPr lang="kk-KZ" sz="6400" b="1" dirty="0">
                <a:effectLst/>
                <a:latin typeface="Times New Roman" panose="02020603050405020304" pitchFamily="18" charset="0"/>
                <a:ea typeface="Calibri" panose="020F0502020204030204" pitchFamily="34" charset="0"/>
              </a:rPr>
              <a:t>Компонентті  талдаудың электронды құралы.</a:t>
            </a:r>
            <a:r>
              <a:rPr lang="kk-KZ" sz="6400" dirty="0">
                <a:effectLst/>
                <a:latin typeface="Times New Roman" panose="02020603050405020304" pitchFamily="18" charset="0"/>
                <a:ea typeface="Calibri" panose="020F0502020204030204" pitchFamily="34" charset="0"/>
              </a:rPr>
              <a:t> Шараптың  артықшылықтарын  кәсіби  дәм  айырушы  жақсы  бағалайды. Шарап  құрамындағы  көптеген  заттарды  аналитикалық  әдістермен  дәл  анықтауға  болғанмен, оның  жалпы  түрін  анықтау  қиын. Осы  күнге  дейін  дәм  айырушылардың  "инструменталды"  бәсекелестері  болған  жоқ. Парфюмериялық  заттарда  да  дәл  осындай  жағдай, әсіресе  әтірлерде: хроматографиялық  әдістермен  иісі  арқылы  бірнеше  ондаған  немесе  жүздеген  компоненттерді  анықтауға  болады, бірақ  тек  қана  білгір-парфюмер  немесе  қарапайым  адам  иісті  "жалпы "   бағалай  алады.  Ал  иттердің  иіс  сезу  қабілеті  ерекше – әсіресе  жарылғыш  заттар  мен  нашаны  іздестіруде және де  осы облыста  көптеген  өзгерістердің  табалдырығында  тұрмыз. Түрлі  конференцияларда талқылаулар орындалып, түрлі құралдар жинастырылуда, соның бірі – </a:t>
            </a:r>
            <a:r>
              <a:rPr lang="kk-KZ" sz="6400" b="1" dirty="0">
                <a:effectLst/>
                <a:latin typeface="Times New Roman" panose="02020603050405020304" pitchFamily="18" charset="0"/>
                <a:ea typeface="Calibri" panose="020F0502020204030204" pitchFamily="34" charset="0"/>
              </a:rPr>
              <a:t>электронды  мұрын</a:t>
            </a:r>
            <a:r>
              <a:rPr lang="kk-KZ" sz="6400" dirty="0">
                <a:effectLst/>
                <a:latin typeface="Times New Roman" panose="02020603050405020304" pitchFamily="18" charset="0"/>
                <a:ea typeface="Calibri" panose="020F0502020204030204" pitchFamily="34" charset="0"/>
              </a:rPr>
              <a:t>. 2000 жылы  аналитикалық  химия  және  қолданбалы  спектроскопия  бойынша  Питсбургте  конференцияда  Cyrano Sciences  фирмасы  Cyranose  320  деп  аталатын  осындай  түрдің  сериясын  көрсеткен. Құрал  шағын, оны  қолда  ұстап жүруге  де болады. </a:t>
            </a:r>
          </a:p>
          <a:p>
            <a:pPr marL="0" indent="457200" algn="just">
              <a:lnSpc>
                <a:spcPct val="120000"/>
              </a:lnSpc>
              <a:spcBef>
                <a:spcPts val="0"/>
              </a:spcBef>
              <a:buNone/>
            </a:pPr>
            <a:r>
              <a:rPr lang="kk-KZ" sz="6400" dirty="0">
                <a:effectLst/>
                <a:latin typeface="Times New Roman" panose="02020603050405020304" pitchFamily="18" charset="0"/>
                <a:ea typeface="Calibri" panose="020F0502020204030204" pitchFamily="34" charset="0"/>
              </a:rPr>
              <a:t>Электронды  мұрын  деген  не? Ол  аналитикалық  сигналдары түрлерін, жасанды нейронды желілерді  танып  білу теориясын, сонымен  қатар заманауи математикалық  қабылдауларды   қолдану  арқылы  өңделетін  көп жекеленген  газды  сенсорлардан  тұратын  құрылғы. Аталған  құралда  32  сенсор  бар, олар композиялық  материалдардан, яғни  өткізгіш  көміртек  материалы  мен  өткізбейтін  полимер  материалының  комбинациясынан  тұрады. Газдардың  қатысында  полимер  ісінеді  және  қарсыласуы  өзгереді. Бұл  технологияны  Калифорниялық  технологиялық   институттың  химигі Натан  Льюис  ойлап  тапқан. </a:t>
            </a:r>
            <a:endParaRPr lang="ru-RU" sz="6400" dirty="0"/>
          </a:p>
        </p:txBody>
      </p:sp>
      <p:sp>
        <p:nvSpPr>
          <p:cNvPr id="4" name="Номер слайда 3">
            <a:extLst>
              <a:ext uri="{FF2B5EF4-FFF2-40B4-BE49-F238E27FC236}">
                <a16:creationId xmlns:a16="http://schemas.microsoft.com/office/drawing/2014/main" id="{1C0F725A-82A3-41D6-9B9C-5587EC2E9513}"/>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36211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332CEE-5BA4-43CD-BD41-F1F9B0A29D11}"/>
              </a:ext>
            </a:extLst>
          </p:cNvPr>
          <p:cNvSpPr>
            <a:spLocks noGrp="1"/>
          </p:cNvSpPr>
          <p:nvPr>
            <p:ph sz="quarter" idx="1"/>
          </p:nvPr>
        </p:nvSpPr>
        <p:spPr>
          <a:xfrm>
            <a:off x="457200" y="188640"/>
            <a:ext cx="8003232" cy="6285312"/>
          </a:xfrm>
        </p:spPr>
        <p:txBody>
          <a:bodyPr>
            <a:normAutofit fontScale="62500" lnSpcReduction="20000"/>
          </a:bodyPr>
          <a:lstStyle/>
          <a:p>
            <a:pPr marL="0" lvl="0" indent="457200" algn="just">
              <a:lnSpc>
                <a:spcPct val="120000"/>
              </a:lnSpc>
              <a:spcBef>
                <a:spcPts val="0"/>
              </a:spcBef>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lvl="0" indent="457200" algn="just">
              <a:lnSpc>
                <a:spcPct val="120000"/>
              </a:lnSpc>
              <a:spcBef>
                <a:spcPts val="0"/>
              </a:spcBef>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Сондай  сигналдарды  теріп жинақты  сигналдарды  компьютерлік  өңдеу  нәтижесінде   зерттелетін  газдың  сипаттамалық  қасиеті  болып  табылатын  жалпылама  сигнал  пайда  болады. Бұл  сигналдың  кез  келген  басқа  қоспаның  сигналымен  бірдей  болып  қалуы  практика  жүзінде  мүмкін  емес. Градуирлі  көрсеткіштерді  ала  отырып  қажетті  заттарды  табуға, жасанды  заттарды  табуға, тағамдық  өнімнің  балғындық  дәрежесін  бағалауға, жұтылатын  ауа  арқылы  ауруларды  диагностикалауға болады. Электронды  мұрын  жасаудың  басқа  да  бағыттары  бар. </a:t>
            </a:r>
            <a:endParaRPr lang="ru-RU"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Сұйықтықтар  үшін  </a:t>
            </a:r>
            <a:r>
              <a:rPr lang="kk-KZ" sz="2900" b="1" dirty="0">
                <a:effectLst/>
                <a:latin typeface="Times New Roman" panose="02020603050405020304" pitchFamily="18" charset="0"/>
                <a:ea typeface="Calibri" panose="020F0502020204030204" pitchFamily="34" charset="0"/>
                <a:cs typeface="Times New Roman" panose="02020603050405020304" pitchFamily="18" charset="0"/>
              </a:rPr>
              <a:t>электронды  тіл  </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қажет. Оны  шығару  принципі  электронды  мұрын  құралының  принципіне  ұқсас: селективті  емес  датчиктердің  сигналы, мысалы  ионселективті  электродтардың сигналдарын  компьютер  электронды  мұрынның  жағдайындағыдай  схема  бойынша өңдейді. Жоғарыда  айтылған  Питсбургтегі  конференцияда  Alpha M.O.S.   фирмасы  </a:t>
            </a:r>
            <a:r>
              <a:rPr lang="en-US" sz="2900" dirty="0">
                <a:effectLst/>
                <a:latin typeface="Times New Roman" panose="02020603050405020304" pitchFamily="18" charset="0"/>
                <a:ea typeface="Calibri" panose="020F0502020204030204" pitchFamily="34" charset="0"/>
                <a:cs typeface="Times New Roman" panose="02020603050405020304" pitchFamily="18" charset="0"/>
              </a:rPr>
              <a:t>α</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Astree  деп  аталатын  әлемдегі  ең  алғашқы  электронды  тілді  көрсеткен  болатын. Құрал үш бөліктен: автосамплер, электронды блок және компьютерден тұрады. Анализденетін  сұйықтықтан  150 мл  стаканға  құйып, оған тетіктері бар  зонд  батырылады. Бұл  құрылғы  30  түрлі  минералды  суларды, 30  түрлі  шырындарды, 15  түрлі  кофелерді    ажыратады және де  табиғи  суды  жасандыдан  ажыратады.  Мұнда   зерттелетін  заттағы  жеке  компоненттерді  зерттеу  емес, оның  жалпы  түрі  бағаланады.</a:t>
            </a:r>
            <a:endParaRPr lang="ru-RU" sz="29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CCECD579-3354-44F0-8752-D51CB580CEE3}"/>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58908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8F7CF2-27FC-4A7F-BC31-BEAE7D4DE064}"/>
              </a:ext>
            </a:extLst>
          </p:cNvPr>
          <p:cNvSpPr>
            <a:spLocks noGrp="1"/>
          </p:cNvSpPr>
          <p:nvPr>
            <p:ph sz="quarter" idx="1"/>
          </p:nvPr>
        </p:nvSpPr>
        <p:spPr>
          <a:xfrm>
            <a:off x="457200" y="332656"/>
            <a:ext cx="7931224" cy="6141296"/>
          </a:xfrm>
        </p:spPr>
        <p:txBody>
          <a:bodyPr>
            <a:normAutofit fontScale="85000" lnSpcReduction="10000"/>
          </a:bodyPr>
          <a:lstStyle/>
          <a:p>
            <a:pPr marL="0" lvl="0" indent="0" algn="just">
              <a:lnSpc>
                <a:spcPct val="115000"/>
              </a:lnSpc>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Автоматтандыру  және  компьютерлендіру.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Бір  типті   үлгілерді  талдау  автоматтандырылуда. Бұл  өндірістік  аналитикалық  бақылау  мен  лабораториялық  анализге де  қатысты. Автоматтандыру аналитикалық  циклде   жалпы  таралады, оған  үлгілерді  сұрыптау, өлшеу, анализ  нәтижелерін  өңдеу, оларды  қажет  түрде  шығару, осылардың  барлығын да  қамтиды. Компьютерлендіру  талдауда  мүлдем  жаңа  принципиалды  бағыттарды  ойлап  табуға  мүмкіндік  берді  және  жаңа  әдістердің  еш  қайсысы  компьютерсіз  мүмкін емес. Олар экспертті  жүйелер, заттарды толық  білу, электронды  мұрын мен тіл, Фурье-спектрометрия.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Аналитикалық  реакцияларды  күшейту.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Физикалық  жазықтықтардың  химиялық  процестің  бағытына  әсері  ультрадыбыс пен радиоактивті сәулеленудің  әсерімен  салыстырғанда  жаңалық  емес. Осылардың  ішінде  ең  маңыздысы  микротолқынды  диапазонның  сәулеленуі. Микротолқынды  сәулеленуді  химиялық  анализде  ең алғаш  қолдану – ол  үлгілерді жылдам  ыдырату, сонымен  қатар  жоғары  температура мен  қысымда  автоклавта  қолдану.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5FD1C5A-E7B1-48B3-B23A-0C9BAFC99DE8}"/>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90585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D28121A-1DAB-4443-8C80-2B829598DB8A}"/>
              </a:ext>
            </a:extLst>
          </p:cNvPr>
          <p:cNvSpPr>
            <a:spLocks noGrp="1"/>
          </p:cNvSpPr>
          <p:nvPr>
            <p:ph sz="quarter" idx="1"/>
          </p:nvPr>
        </p:nvSpPr>
        <p:spPr>
          <a:xfrm>
            <a:off x="457200" y="404664"/>
            <a:ext cx="7931224" cy="6069288"/>
          </a:xfrm>
        </p:spPr>
        <p:txBody>
          <a:bodyPr>
            <a:normAutofit fontScale="92500" lnSpcReduction="10000"/>
          </a:bodyPr>
          <a:lstStyle/>
          <a:p>
            <a:pPr marL="0" lvl="0" indent="457200" algn="just">
              <a:lnSpc>
                <a:spcPct val="120000"/>
              </a:lnSpc>
              <a:spcBef>
                <a:spcPts val="0"/>
              </a:spcBef>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Заттық талдау және басқа "стандартты емес"  тапсырмалар.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Зерттеудің  бұл  түрінде  зат  құрамында  компонент  қандай  күйде  болатынын  анықтауға  болады. Аналитиктер  заттық  талдаудың  жаңа әдістерін  ойлап  табуда. Көбінесе   бөліну  түрі  мен  бөлінген  формалардың  комбинациясына  негізделген.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b="1" dirty="0">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Локальді  және дистанционды  анализ. Локальді  анализге, яғни  анализденетін  үлгінің  "географиясына"  аз  уақыт  бөлінбейді. Бізді  қызықтыратын  компонент  қай  жерде  шоғырланған - жазық бетте; қандай  қабаттарда; немесе  мүлдем  гомогенді  орналасқан болуы  мүмкін, осындай  сұрақтардың  барлығы  локальді  анализ  көмегімен  жауап  алады. Мұндай  анализге  амалдар  бар, бірақ  олар  өте  қиын  және  қымбат.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Дистанционды анализ: химиялық  реактордағы  процесс  сатысын  бақылау, қалалық  ауаны  бақылау, теңіз суын  терең сулы  зерттеу, космостық  зерттеулер.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24EE748C-1F5C-4079-BA5C-C2D647D85807}"/>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141444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9486</TotalTime>
  <Words>1511</Words>
  <Application>Microsoft Office PowerPoint</Application>
  <PresentationFormat>Экран (4:3)</PresentationFormat>
  <Paragraphs>52</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Calibri</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315</cp:revision>
  <dcterms:created xsi:type="dcterms:W3CDTF">2012-02-27T19:01:21Z</dcterms:created>
  <dcterms:modified xsi:type="dcterms:W3CDTF">2021-05-04T18:25:05Z</dcterms:modified>
</cp:coreProperties>
</file>